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4" r:id="rId2"/>
    <p:sldId id="278" r:id="rId3"/>
    <p:sldId id="279" r:id="rId4"/>
    <p:sldId id="256" r:id="rId5"/>
    <p:sldId id="257" r:id="rId6"/>
    <p:sldId id="258" r:id="rId7"/>
    <p:sldId id="259" r:id="rId8"/>
    <p:sldId id="280" r:id="rId9"/>
    <p:sldId id="260" r:id="rId10"/>
    <p:sldId id="275" r:id="rId11"/>
    <p:sldId id="276" r:id="rId12"/>
    <p:sldId id="277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2" r:id="rId24"/>
    <p:sldId id="281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7669553805774283"/>
          <c:h val="0.90695626778079375"/>
        </c:manualLayout>
      </c:layout>
      <c:pie3DChart>
        <c:varyColors val="1"/>
        <c:ser>
          <c:idx val="0"/>
          <c:order val="0"/>
          <c:explosion val="7"/>
          <c:cat>
            <c:strRef>
              <c:f>GENDER!$A$1:$A$2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GENDER!$B$1:$B$2</c:f>
              <c:numCache>
                <c:formatCode>General</c:formatCode>
                <c:ptCount val="2"/>
                <c:pt idx="0">
                  <c:v>19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WHY</a:t>
            </a:r>
            <a:r>
              <a:rPr lang="es-ES" baseline="0"/>
              <a:t> DID YOU GO TO THE 333 BUILDING?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'WHY DID 2'!$A$1:$A$8</c:f>
              <c:strCache>
                <c:ptCount val="7"/>
                <c:pt idx="0">
                  <c:v>I had classes</c:v>
                </c:pt>
                <c:pt idx="3">
                  <c:v>I taught there</c:v>
                </c:pt>
                <c:pt idx="6">
                  <c:v>I worked there</c:v>
                </c:pt>
              </c:strCache>
            </c:strRef>
          </c:cat>
          <c:val>
            <c:numRef>
              <c:f>'WHY DID 2'!$B$1:$B$8</c:f>
              <c:numCache>
                <c:formatCode>General</c:formatCode>
                <c:ptCount val="8"/>
                <c:pt idx="1">
                  <c:v>44</c:v>
                </c:pt>
                <c:pt idx="4">
                  <c:v>8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34528"/>
        <c:axId val="46231936"/>
      </c:barChart>
      <c:catAx>
        <c:axId val="4573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6231936"/>
        <c:crosses val="autoZero"/>
        <c:auto val="1"/>
        <c:lblAlgn val="ctr"/>
        <c:lblOffset val="100"/>
        <c:noMultiLvlLbl val="0"/>
      </c:catAx>
      <c:valAx>
        <c:axId val="46231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734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WHY</a:t>
            </a:r>
            <a:r>
              <a:rPr lang="es-ES" baseline="0"/>
              <a:t> DID YOU GO TO THE JULIO C. CUBILLOS MUSEUM ?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'WHY DID3'!$A$1:$A$3</c:f>
              <c:strCache>
                <c:ptCount val="3"/>
                <c:pt idx="0">
                  <c:v>Visit</c:v>
                </c:pt>
                <c:pt idx="2">
                  <c:v>Curiosity</c:v>
                </c:pt>
              </c:strCache>
            </c:strRef>
          </c:cat>
          <c:val>
            <c:numRef>
              <c:f>'WHY DID3'!$B$1:$B$3</c:f>
              <c:numCache>
                <c:formatCode>General</c:formatCode>
                <c:ptCount val="3"/>
                <c:pt idx="0">
                  <c:v>27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41504"/>
        <c:axId val="45943040"/>
      </c:barChart>
      <c:catAx>
        <c:axId val="45941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45943040"/>
        <c:crosses val="autoZero"/>
        <c:auto val="1"/>
        <c:lblAlgn val="ctr"/>
        <c:lblOffset val="100"/>
        <c:noMultiLvlLbl val="0"/>
      </c:catAx>
      <c:valAx>
        <c:axId val="459430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941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HOW</a:t>
            </a:r>
            <a:r>
              <a:rPr lang="es-ES" baseline="0"/>
              <a:t> OFTEN DO YOU GO TO THE ÁGORA ?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'HOW OFTEN 1'!$A$1:$A$7</c:f>
              <c:strCache>
                <c:ptCount val="7"/>
                <c:pt idx="0">
                  <c:v>Daily</c:v>
                </c:pt>
                <c:pt idx="1">
                  <c:v>Once a week</c:v>
                </c:pt>
                <c:pt idx="2">
                  <c:v>Twice or three times per week</c:v>
                </c:pt>
                <c:pt idx="3">
                  <c:v>Once per month</c:v>
                </c:pt>
                <c:pt idx="4">
                  <c:v>Once per semester</c:v>
                </c:pt>
                <c:pt idx="5">
                  <c:v>Every fifteen days</c:v>
                </c:pt>
                <c:pt idx="6">
                  <c:v>None</c:v>
                </c:pt>
              </c:strCache>
            </c:strRef>
          </c:cat>
          <c:val>
            <c:numRef>
              <c:f>'HOW OFTEN 1'!$B$1:$B$7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18</c:v>
                </c:pt>
                <c:pt idx="5">
                  <c:v>2</c:v>
                </c:pt>
                <c:pt idx="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92576"/>
        <c:axId val="49648000"/>
      </c:barChart>
      <c:catAx>
        <c:axId val="45992576"/>
        <c:scaling>
          <c:orientation val="minMax"/>
        </c:scaling>
        <c:delete val="0"/>
        <c:axPos val="b"/>
        <c:majorTickMark val="none"/>
        <c:minorTickMark val="none"/>
        <c:tickLblPos val="nextTo"/>
        <c:crossAx val="49648000"/>
        <c:crosses val="autoZero"/>
        <c:auto val="1"/>
        <c:lblAlgn val="ctr"/>
        <c:lblOffset val="100"/>
        <c:noMultiLvlLbl val="0"/>
      </c:catAx>
      <c:valAx>
        <c:axId val="496480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992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HOW</a:t>
            </a:r>
            <a:r>
              <a:rPr lang="es-ES" baseline="0"/>
              <a:t> OFTEN DO YOU GO TO THE 333 BUILDING ?</a:t>
            </a:r>
            <a:endParaRPr lang="es-ES"/>
          </a:p>
        </c:rich>
      </c:tx>
      <c:layout>
        <c:manualLayout>
          <c:xMode val="edge"/>
          <c:yMode val="edge"/>
          <c:x val="0.16917499693221411"/>
          <c:y val="2.314814814814814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'HOW OFTEN 2'!$A$1:$A$7</c:f>
              <c:strCache>
                <c:ptCount val="7"/>
                <c:pt idx="0">
                  <c:v>Daily</c:v>
                </c:pt>
                <c:pt idx="1">
                  <c:v>Once a week</c:v>
                </c:pt>
                <c:pt idx="2">
                  <c:v>Twice or three times per week</c:v>
                </c:pt>
                <c:pt idx="3">
                  <c:v>Once per month</c:v>
                </c:pt>
                <c:pt idx="4">
                  <c:v>Once per semester</c:v>
                </c:pt>
                <c:pt idx="5">
                  <c:v>Every fifteen days</c:v>
                </c:pt>
                <c:pt idx="6">
                  <c:v>None</c:v>
                </c:pt>
              </c:strCache>
            </c:strRef>
          </c:cat>
          <c:val>
            <c:numRef>
              <c:f>'HOW OFTEN 2'!$B$1:$B$7</c:f>
              <c:numCache>
                <c:formatCode>General</c:formatCode>
                <c:ptCount val="7"/>
                <c:pt idx="0">
                  <c:v>7</c:v>
                </c:pt>
                <c:pt idx="1">
                  <c:v>11</c:v>
                </c:pt>
                <c:pt idx="2">
                  <c:v>11</c:v>
                </c:pt>
                <c:pt idx="3">
                  <c:v>0</c:v>
                </c:pt>
                <c:pt idx="4">
                  <c:v>12</c:v>
                </c:pt>
                <c:pt idx="5">
                  <c:v>1</c:v>
                </c:pt>
                <c:pt idx="6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98656"/>
        <c:axId val="50600192"/>
      </c:barChart>
      <c:catAx>
        <c:axId val="50598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50600192"/>
        <c:crosses val="autoZero"/>
        <c:auto val="1"/>
        <c:lblAlgn val="ctr"/>
        <c:lblOffset val="100"/>
        <c:noMultiLvlLbl val="0"/>
      </c:catAx>
      <c:valAx>
        <c:axId val="50600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0598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HOW</a:t>
            </a:r>
            <a:r>
              <a:rPr lang="es-ES" baseline="0"/>
              <a:t> OFTEN DO YOU GO TO THE JULIO C. CUBILLOS MUSEUM ?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'HOW OFTEN 3'!$A$1:$A$7</c:f>
              <c:strCache>
                <c:ptCount val="7"/>
                <c:pt idx="0">
                  <c:v>Daily</c:v>
                </c:pt>
                <c:pt idx="1">
                  <c:v>Once a week</c:v>
                </c:pt>
                <c:pt idx="2">
                  <c:v>Twice or three times per week</c:v>
                </c:pt>
                <c:pt idx="3">
                  <c:v>Once per month</c:v>
                </c:pt>
                <c:pt idx="4">
                  <c:v>Once per semester</c:v>
                </c:pt>
                <c:pt idx="5">
                  <c:v>Every fifteen days</c:v>
                </c:pt>
                <c:pt idx="6">
                  <c:v>None</c:v>
                </c:pt>
              </c:strCache>
            </c:strRef>
          </c:cat>
          <c:val>
            <c:numRef>
              <c:f>'HOW OFTEN 3'!$B$1:$B$7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0</c:v>
                </c:pt>
                <c:pt idx="6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64416"/>
        <c:axId val="50766208"/>
      </c:barChart>
      <c:catAx>
        <c:axId val="50764416"/>
        <c:scaling>
          <c:orientation val="minMax"/>
        </c:scaling>
        <c:delete val="0"/>
        <c:axPos val="b"/>
        <c:majorTickMark val="none"/>
        <c:minorTickMark val="none"/>
        <c:tickLblPos val="nextTo"/>
        <c:crossAx val="50766208"/>
        <c:crosses val="autoZero"/>
        <c:auto val="1"/>
        <c:lblAlgn val="ctr"/>
        <c:lblOffset val="100"/>
        <c:noMultiLvlLbl val="0"/>
      </c:catAx>
      <c:valAx>
        <c:axId val="50766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0764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WHAT`S IN THE</a:t>
            </a:r>
            <a:r>
              <a:rPr lang="es-ES" baseline="0"/>
              <a:t> ÁGORA ?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'WHATS 1'!$A$1:$A$2</c:f>
              <c:strCache>
                <c:ptCount val="2"/>
                <c:pt idx="0">
                  <c:v>Offices</c:v>
                </c:pt>
                <c:pt idx="1">
                  <c:v>Painting workshop</c:v>
                </c:pt>
              </c:strCache>
            </c:strRef>
          </c:cat>
          <c:val>
            <c:numRef>
              <c:f>'WHATS 1'!$B$1:$B$2</c:f>
              <c:numCache>
                <c:formatCode>General</c:formatCode>
                <c:ptCount val="2"/>
                <c:pt idx="0">
                  <c:v>49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176192"/>
        <c:axId val="51177728"/>
      </c:barChart>
      <c:catAx>
        <c:axId val="51176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51177728"/>
        <c:crosses val="autoZero"/>
        <c:auto val="1"/>
        <c:lblAlgn val="ctr"/>
        <c:lblOffset val="100"/>
        <c:noMultiLvlLbl val="0"/>
      </c:catAx>
      <c:valAx>
        <c:axId val="51177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1176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WHAT´S</a:t>
            </a:r>
            <a:r>
              <a:rPr lang="en-US" baseline="0"/>
              <a:t> IN THE 333 BUILDING ?</a:t>
            </a:r>
          </a:p>
          <a:p>
            <a:pPr>
              <a:defRPr/>
            </a:pP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'WHATS 2'!$A$1</c:f>
              <c:strCache>
                <c:ptCount val="1"/>
                <c:pt idx="0">
                  <c:v>Classrooms and Offices</c:v>
                </c:pt>
              </c:strCache>
            </c:strRef>
          </c:tx>
          <c:invertIfNegative val="0"/>
          <c:val>
            <c:numRef>
              <c:f>'WHATS 2'!$B$1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219072"/>
        <c:axId val="51224960"/>
      </c:barChart>
      <c:catAx>
        <c:axId val="51219072"/>
        <c:scaling>
          <c:orientation val="minMax"/>
        </c:scaling>
        <c:delete val="0"/>
        <c:axPos val="b"/>
        <c:majorTickMark val="none"/>
        <c:minorTickMark val="none"/>
        <c:tickLblPos val="nextTo"/>
        <c:crossAx val="51224960"/>
        <c:crosses val="autoZero"/>
        <c:auto val="1"/>
        <c:lblAlgn val="ctr"/>
        <c:lblOffset val="100"/>
        <c:noMultiLvlLbl val="0"/>
      </c:catAx>
      <c:valAx>
        <c:axId val="512249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1219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WHAT´S</a:t>
            </a:r>
            <a:r>
              <a:rPr lang="es-ES" baseline="0"/>
              <a:t> IN THE JULIO C. CUBILLOS MUSEUM ?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'WHATS 3'!$A$1</c:f>
              <c:strCache>
                <c:ptCount val="1"/>
                <c:pt idx="0">
                  <c:v>Archaeological or ceramic pieces</c:v>
                </c:pt>
              </c:strCache>
            </c:strRef>
          </c:tx>
          <c:invertIfNegative val="0"/>
          <c:val>
            <c:numRef>
              <c:f>'WHATS 3'!$B$1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558976"/>
        <c:axId val="126560512"/>
      </c:barChart>
      <c:catAx>
        <c:axId val="126558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6560512"/>
        <c:crosses val="autoZero"/>
        <c:auto val="1"/>
        <c:lblAlgn val="ctr"/>
        <c:lblOffset val="100"/>
        <c:noMultiLvlLbl val="0"/>
      </c:catAx>
      <c:valAx>
        <c:axId val="12656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558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AVERAGE</a:t>
            </a:r>
            <a:r>
              <a:rPr lang="es-ES" baseline="0"/>
              <a:t> AGE´S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AVERAGE!$A$1:$A$4</c:f>
              <c:strCache>
                <c:ptCount val="4"/>
                <c:pt idx="0">
                  <c:v>From 18 to 25</c:v>
                </c:pt>
                <c:pt idx="1">
                  <c:v>From 25 to 35</c:v>
                </c:pt>
                <c:pt idx="2">
                  <c:v>From 35 to 45</c:v>
                </c:pt>
                <c:pt idx="3">
                  <c:v>From 45 to 55</c:v>
                </c:pt>
              </c:strCache>
            </c:strRef>
          </c:cat>
          <c:val>
            <c:numRef>
              <c:f>AVERAGE!$B$1:$B$4</c:f>
              <c:numCache>
                <c:formatCode>General</c:formatCode>
                <c:ptCount val="4"/>
                <c:pt idx="0">
                  <c:v>32</c:v>
                </c:pt>
                <c:pt idx="1">
                  <c:v>12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54432"/>
        <c:axId val="50356224"/>
      </c:barChart>
      <c:catAx>
        <c:axId val="50354432"/>
        <c:scaling>
          <c:orientation val="minMax"/>
        </c:scaling>
        <c:delete val="0"/>
        <c:axPos val="b"/>
        <c:majorTickMark val="none"/>
        <c:minorTickMark val="none"/>
        <c:tickLblPos val="nextTo"/>
        <c:crossAx val="50356224"/>
        <c:crosses val="autoZero"/>
        <c:auto val="1"/>
        <c:lblAlgn val="ctr"/>
        <c:lblOffset val="100"/>
        <c:noMultiLvlLbl val="0"/>
      </c:catAx>
      <c:valAx>
        <c:axId val="503562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0354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STAFF</a:t>
            </a:r>
            <a:r>
              <a:rPr lang="es-ES" baseline="0"/>
              <a:t> :  MEN SURVEYED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'STAFF 1'!$A$1:$A$5</c:f>
              <c:strCache>
                <c:ptCount val="5"/>
                <c:pt idx="0">
                  <c:v>Students</c:v>
                </c:pt>
                <c:pt idx="1">
                  <c:v>Students monitor</c:v>
                </c:pt>
                <c:pt idx="2">
                  <c:v>Janitors</c:v>
                </c:pt>
                <c:pt idx="3">
                  <c:v>Employee</c:v>
                </c:pt>
                <c:pt idx="4">
                  <c:v>Professors</c:v>
                </c:pt>
              </c:strCache>
            </c:strRef>
          </c:cat>
          <c:val>
            <c:numRef>
              <c:f>'STAFF 1'!$B$1:$B$5</c:f>
              <c:numCache>
                <c:formatCode>General</c:formatCode>
                <c:ptCount val="5"/>
                <c:pt idx="0">
                  <c:v>11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82944"/>
        <c:axId val="44484480"/>
      </c:barChart>
      <c:catAx>
        <c:axId val="44482944"/>
        <c:scaling>
          <c:orientation val="minMax"/>
        </c:scaling>
        <c:delete val="0"/>
        <c:axPos val="b"/>
        <c:majorTickMark val="none"/>
        <c:minorTickMark val="none"/>
        <c:tickLblPos val="nextTo"/>
        <c:crossAx val="44484480"/>
        <c:crosses val="autoZero"/>
        <c:auto val="1"/>
        <c:lblAlgn val="ctr"/>
        <c:lblOffset val="100"/>
        <c:noMultiLvlLbl val="0"/>
      </c:catAx>
      <c:valAx>
        <c:axId val="44484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4482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STAFF:</a:t>
            </a:r>
            <a:r>
              <a:rPr lang="en-US" baseline="0"/>
              <a:t> WOMAN SURVEYED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'STAFF 2'!$A$1:$A$6</c:f>
              <c:strCache>
                <c:ptCount val="6"/>
                <c:pt idx="0">
                  <c:v>Students</c:v>
                </c:pt>
                <c:pt idx="1">
                  <c:v>Students monitor</c:v>
                </c:pt>
                <c:pt idx="2">
                  <c:v>Secretaries</c:v>
                </c:pt>
                <c:pt idx="3">
                  <c:v>Janitors</c:v>
                </c:pt>
                <c:pt idx="4">
                  <c:v>Employee</c:v>
                </c:pt>
                <c:pt idx="5">
                  <c:v>Professors</c:v>
                </c:pt>
              </c:strCache>
            </c:strRef>
          </c:cat>
          <c:val>
            <c:numRef>
              <c:f>'STAFF 2'!$B$1:$B$6</c:f>
              <c:numCache>
                <c:formatCode>General</c:formatCode>
                <c:ptCount val="6"/>
                <c:pt idx="0">
                  <c:v>28</c:v>
                </c:pt>
                <c:pt idx="1">
                  <c:v>9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74816"/>
        <c:axId val="44920832"/>
      </c:barChart>
      <c:catAx>
        <c:axId val="33474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44920832"/>
        <c:crosses val="autoZero"/>
        <c:auto val="1"/>
        <c:lblAlgn val="ctr"/>
        <c:lblOffset val="100"/>
        <c:noMultiLvlLbl val="0"/>
      </c:catAx>
      <c:valAx>
        <c:axId val="449208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3474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DO YOU KNOW IN UNIVALLE ?</a:t>
            </a:r>
          </a:p>
          <a:p>
            <a:pPr>
              <a:defRPr/>
            </a:pP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'DO YOU KNOW '!$A$1:$A$12</c:f>
              <c:strCache>
                <c:ptCount val="12"/>
                <c:pt idx="1">
                  <c:v>El Àgora Building</c:v>
                </c:pt>
                <c:pt idx="2">
                  <c:v>SI</c:v>
                </c:pt>
                <c:pt idx="3">
                  <c:v>NO</c:v>
                </c:pt>
                <c:pt idx="5">
                  <c:v>333 Álvaro Escobar Navia Building</c:v>
                </c:pt>
                <c:pt idx="6">
                  <c:v>SI</c:v>
                </c:pt>
                <c:pt idx="7">
                  <c:v>NO</c:v>
                </c:pt>
                <c:pt idx="9">
                  <c:v>Julio César Cubillos Museum</c:v>
                </c:pt>
                <c:pt idx="10">
                  <c:v>SI</c:v>
                </c:pt>
                <c:pt idx="11">
                  <c:v>NO</c:v>
                </c:pt>
              </c:strCache>
            </c:strRef>
          </c:cat>
          <c:val>
            <c:numRef>
              <c:f>'DO YOU KNOW '!$B$1:$B$12</c:f>
              <c:numCache>
                <c:formatCode>General</c:formatCode>
                <c:ptCount val="12"/>
                <c:pt idx="2">
                  <c:v>51</c:v>
                </c:pt>
                <c:pt idx="3">
                  <c:v>9</c:v>
                </c:pt>
                <c:pt idx="6">
                  <c:v>55</c:v>
                </c:pt>
                <c:pt idx="7">
                  <c:v>5</c:v>
                </c:pt>
                <c:pt idx="10">
                  <c:v>30</c:v>
                </c:pt>
                <c:pt idx="1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23616"/>
        <c:axId val="45025152"/>
      </c:barChart>
      <c:catAx>
        <c:axId val="4502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5025152"/>
        <c:crosses val="autoZero"/>
        <c:auto val="1"/>
        <c:lblAlgn val="ctr"/>
        <c:lblOffset val="100"/>
        <c:noMultiLvlLbl val="0"/>
      </c:catAx>
      <c:valAx>
        <c:axId val="450251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023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1800"/>
              <a:t>HOW</a:t>
            </a:r>
            <a:r>
              <a:rPr lang="es-ES" sz="1800" baseline="0"/>
              <a:t> MANY TIMES DID YOU KNOW EL AGORA AGO</a:t>
            </a:r>
          </a:p>
          <a:p>
            <a:pPr>
              <a:defRPr/>
            </a:pPr>
            <a:r>
              <a:rPr lang="es-ES" sz="1800" baseline="0"/>
              <a:t>?</a:t>
            </a:r>
            <a:endParaRPr lang="es-ES" sz="18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'HOW MANY AGORA'!$A$1:$A$18</c:f>
              <c:strCache>
                <c:ptCount val="16"/>
                <c:pt idx="0">
                  <c:v>This Semester</c:v>
                </c:pt>
                <c:pt idx="3">
                  <c:v>Last Semester</c:v>
                </c:pt>
                <c:pt idx="6">
                  <c:v>One Year Ago</c:v>
                </c:pt>
                <c:pt idx="9">
                  <c:v>More Than one year ago</c:v>
                </c:pt>
                <c:pt idx="12">
                  <c:v>More Than five  years ago</c:v>
                </c:pt>
                <c:pt idx="15">
                  <c:v>More Than teen years ago</c:v>
                </c:pt>
              </c:strCache>
            </c:strRef>
          </c:cat>
          <c:val>
            <c:numRef>
              <c:f>'HOW MANY AGORA'!$B$1:$B$18</c:f>
              <c:numCache>
                <c:formatCode>General</c:formatCode>
                <c:ptCount val="18"/>
                <c:pt idx="1">
                  <c:v>0</c:v>
                </c:pt>
                <c:pt idx="4">
                  <c:v>2</c:v>
                </c:pt>
                <c:pt idx="7">
                  <c:v>10</c:v>
                </c:pt>
                <c:pt idx="10">
                  <c:v>22</c:v>
                </c:pt>
                <c:pt idx="13">
                  <c:v>10</c:v>
                </c:pt>
                <c:pt idx="1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66592"/>
        <c:axId val="45568384"/>
      </c:barChart>
      <c:catAx>
        <c:axId val="455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5568384"/>
        <c:crosses val="autoZero"/>
        <c:auto val="1"/>
        <c:lblAlgn val="ctr"/>
        <c:lblOffset val="100"/>
        <c:noMultiLvlLbl val="0"/>
      </c:catAx>
      <c:valAx>
        <c:axId val="45568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566592"/>
        <c:crossesAt val="1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HOW</a:t>
            </a:r>
            <a:r>
              <a:rPr lang="es-ES" baseline="0"/>
              <a:t> MANY TIMES DID YOU KNOW 333 BUILDING AGO ?</a:t>
            </a:r>
          </a:p>
          <a:p>
            <a:pPr>
              <a:defRPr/>
            </a:pP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'HOW MANY 333'!$A$1:$A$17</c:f>
              <c:strCache>
                <c:ptCount val="16"/>
                <c:pt idx="0">
                  <c:v>This Semester</c:v>
                </c:pt>
                <c:pt idx="3">
                  <c:v>Last Semester</c:v>
                </c:pt>
                <c:pt idx="6">
                  <c:v>One Year Ago</c:v>
                </c:pt>
                <c:pt idx="9">
                  <c:v>More Than a years ago</c:v>
                </c:pt>
                <c:pt idx="12">
                  <c:v>More Than five  years ago</c:v>
                </c:pt>
                <c:pt idx="15">
                  <c:v>More Than teen years ago</c:v>
                </c:pt>
              </c:strCache>
            </c:strRef>
          </c:cat>
          <c:val>
            <c:numRef>
              <c:f>'HOW MANY 333'!$B$1:$B$17</c:f>
              <c:numCache>
                <c:formatCode>General</c:formatCode>
                <c:ptCount val="17"/>
                <c:pt idx="1">
                  <c:v>2</c:v>
                </c:pt>
                <c:pt idx="4">
                  <c:v>0</c:v>
                </c:pt>
                <c:pt idx="7">
                  <c:v>15</c:v>
                </c:pt>
                <c:pt idx="10">
                  <c:v>18</c:v>
                </c:pt>
                <c:pt idx="13">
                  <c:v>19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21312"/>
        <c:axId val="45422848"/>
      </c:barChart>
      <c:catAx>
        <c:axId val="4542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5422848"/>
        <c:crosses val="autoZero"/>
        <c:auto val="1"/>
        <c:lblAlgn val="ctr"/>
        <c:lblOffset val="100"/>
        <c:noMultiLvlLbl val="0"/>
      </c:catAx>
      <c:valAx>
        <c:axId val="454228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421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err="1"/>
              <a:t>HOW</a:t>
            </a:r>
            <a:r>
              <a:rPr lang="es-ES" baseline="0" dirty="0"/>
              <a:t> </a:t>
            </a:r>
            <a:r>
              <a:rPr lang="es-ES" baseline="0" dirty="0" err="1"/>
              <a:t>MANY</a:t>
            </a:r>
            <a:r>
              <a:rPr lang="es-ES" baseline="0" dirty="0"/>
              <a:t> TIMES </a:t>
            </a:r>
            <a:r>
              <a:rPr lang="es-ES" baseline="0" dirty="0" err="1"/>
              <a:t>DID</a:t>
            </a:r>
            <a:r>
              <a:rPr lang="es-ES" baseline="0" dirty="0"/>
              <a:t> </a:t>
            </a:r>
            <a:r>
              <a:rPr lang="es-ES" baseline="0" dirty="0" err="1"/>
              <a:t>YOU</a:t>
            </a:r>
            <a:r>
              <a:rPr lang="es-ES" baseline="0" dirty="0"/>
              <a:t> </a:t>
            </a:r>
            <a:r>
              <a:rPr lang="es-ES" baseline="0" dirty="0" err="1"/>
              <a:t>KNOW</a:t>
            </a:r>
            <a:r>
              <a:rPr lang="es-ES" baseline="0" dirty="0"/>
              <a:t> JULIO C. CUBILLOS </a:t>
            </a:r>
            <a:r>
              <a:rPr lang="es-ES" baseline="0" dirty="0" err="1"/>
              <a:t>MUSEUM</a:t>
            </a:r>
            <a:r>
              <a:rPr lang="es-ES" baseline="0" dirty="0"/>
              <a:t> </a:t>
            </a:r>
            <a:r>
              <a:rPr lang="es-ES" baseline="0" dirty="0" err="1"/>
              <a:t>AGO</a:t>
            </a:r>
            <a:r>
              <a:rPr lang="es-ES" baseline="0" dirty="0"/>
              <a:t> ?</a:t>
            </a:r>
          </a:p>
          <a:p>
            <a:pPr>
              <a:defRPr/>
            </a:pPr>
            <a:endParaRPr lang="es-E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'HOW MANY MUSEUM'!$A$1:$A$17</c:f>
              <c:strCache>
                <c:ptCount val="16"/>
                <c:pt idx="0">
                  <c:v>This Semester</c:v>
                </c:pt>
                <c:pt idx="3">
                  <c:v>Last Semester</c:v>
                </c:pt>
                <c:pt idx="6">
                  <c:v>One Year Ago</c:v>
                </c:pt>
                <c:pt idx="9">
                  <c:v>More Than a years ago</c:v>
                </c:pt>
                <c:pt idx="12">
                  <c:v>More Than five  years ago</c:v>
                </c:pt>
                <c:pt idx="15">
                  <c:v>More Than teen years ago</c:v>
                </c:pt>
              </c:strCache>
            </c:strRef>
          </c:cat>
          <c:val>
            <c:numRef>
              <c:f>'HOW MANY MUSEUM'!$B$1:$B$17</c:f>
              <c:numCache>
                <c:formatCode>General</c:formatCode>
                <c:ptCount val="17"/>
                <c:pt idx="1">
                  <c:v>3</c:v>
                </c:pt>
                <c:pt idx="4">
                  <c:v>2</c:v>
                </c:pt>
                <c:pt idx="7">
                  <c:v>5</c:v>
                </c:pt>
                <c:pt idx="10">
                  <c:v>13</c:v>
                </c:pt>
                <c:pt idx="13">
                  <c:v>4</c:v>
                </c:pt>
                <c:pt idx="1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13344"/>
        <c:axId val="45515136"/>
      </c:barChart>
      <c:catAx>
        <c:axId val="4551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5515136"/>
        <c:crosses val="autoZero"/>
        <c:auto val="1"/>
        <c:lblAlgn val="ctr"/>
        <c:lblOffset val="100"/>
        <c:noMultiLvlLbl val="0"/>
      </c:catAx>
      <c:valAx>
        <c:axId val="455151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513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WHY</a:t>
            </a:r>
            <a:r>
              <a:rPr lang="es-ES" baseline="0"/>
              <a:t> DID YOU GO TO THE ÁGORA ?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'WHY DID YOU WENT'!$A$1:$A$5</c:f>
              <c:strCache>
                <c:ptCount val="4"/>
                <c:pt idx="0">
                  <c:v>Delivering papers</c:v>
                </c:pt>
                <c:pt idx="3">
                  <c:v>Others</c:v>
                </c:pt>
              </c:strCache>
            </c:strRef>
          </c:cat>
          <c:val>
            <c:numRef>
              <c:f>'WHY DID YOU WENT'!$B$1:$B$5</c:f>
              <c:numCache>
                <c:formatCode>General</c:formatCode>
                <c:ptCount val="5"/>
                <c:pt idx="1">
                  <c:v>45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679360"/>
        <c:axId val="45680896"/>
      </c:barChart>
      <c:catAx>
        <c:axId val="456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5680896"/>
        <c:crosses val="autoZero"/>
        <c:auto val="1"/>
        <c:lblAlgn val="ctr"/>
        <c:lblOffset val="100"/>
        <c:noMultiLvlLbl val="0"/>
      </c:catAx>
      <c:valAx>
        <c:axId val="456808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679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0F44C-B7BD-4AA3-AEAC-3A02C709F892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56929-F4D6-43EC-B857-ABF92A8DD4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7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56929-F4D6-43EC-B857-ABF92A8DD4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8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64A7-FB3C-4684-BAB8-FD2C2744FAF5}" type="datetimeFigureOut">
              <a:rPr lang="es-ES" smtClean="0"/>
              <a:t>15/06/2014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91-F79C-42B6-9287-D8C0AF26CD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48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64A7-FB3C-4684-BAB8-FD2C2744FAF5}" type="datetimeFigureOut">
              <a:rPr lang="es-ES" smtClean="0"/>
              <a:t>15/06/2014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91-F79C-42B6-9287-D8C0AF26CD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6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64A7-FB3C-4684-BAB8-FD2C2744FAF5}" type="datetimeFigureOut">
              <a:rPr lang="es-ES" smtClean="0"/>
              <a:t>15/06/2014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91-F79C-42B6-9287-D8C0AF26CD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69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64A7-FB3C-4684-BAB8-FD2C2744FAF5}" type="datetimeFigureOut">
              <a:rPr lang="es-ES" smtClean="0"/>
              <a:t>15/06/2014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91-F79C-42B6-9287-D8C0AF26CD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25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64A7-FB3C-4684-BAB8-FD2C2744FAF5}" type="datetimeFigureOut">
              <a:rPr lang="es-ES" smtClean="0"/>
              <a:t>15/06/2014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91-F79C-42B6-9287-D8C0AF26CD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34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64A7-FB3C-4684-BAB8-FD2C2744FAF5}" type="datetimeFigureOut">
              <a:rPr lang="es-ES" smtClean="0"/>
              <a:t>15/06/2014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91-F79C-42B6-9287-D8C0AF26CD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92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64A7-FB3C-4684-BAB8-FD2C2744FAF5}" type="datetimeFigureOut">
              <a:rPr lang="es-ES" smtClean="0"/>
              <a:t>15/06/2014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91-F79C-42B6-9287-D8C0AF26CD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36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64A7-FB3C-4684-BAB8-FD2C2744FAF5}" type="datetimeFigureOut">
              <a:rPr lang="es-ES" smtClean="0"/>
              <a:t>15/06/2014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91-F79C-42B6-9287-D8C0AF26CD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83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64A7-FB3C-4684-BAB8-FD2C2744FAF5}" type="datetimeFigureOut">
              <a:rPr lang="es-ES" smtClean="0"/>
              <a:t>15/06/2014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91-F79C-42B6-9287-D8C0AF26CD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07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64A7-FB3C-4684-BAB8-FD2C2744FAF5}" type="datetimeFigureOut">
              <a:rPr lang="es-ES" smtClean="0"/>
              <a:t>15/06/2014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91-F79C-42B6-9287-D8C0AF26CD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85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64A7-FB3C-4684-BAB8-FD2C2744FAF5}" type="datetimeFigureOut">
              <a:rPr lang="es-ES" smtClean="0"/>
              <a:t>15/06/2014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A691-F79C-42B6-9287-D8C0AF26CD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89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264A7-FB3C-4684-BAB8-FD2C2744FAF5}" type="datetimeFigureOut">
              <a:rPr lang="es-ES" smtClean="0"/>
              <a:t>15/06/2014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3A691-F79C-42B6-9287-D8C0AF26CD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04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sz="4000" b="1" dirty="0" smtClean="0"/>
              <a:t>Universidad </a:t>
            </a:r>
            <a:r>
              <a:rPr lang="es-CO" sz="4000" b="1" dirty="0"/>
              <a:t>del Valle</a:t>
            </a:r>
            <a:br>
              <a:rPr lang="es-CO" sz="4000" b="1" dirty="0"/>
            </a:br>
            <a:r>
              <a:rPr lang="es-CO" sz="4000" b="1" dirty="0"/>
              <a:t>Facultad de Humanidades</a:t>
            </a:r>
            <a:br>
              <a:rPr lang="es-CO" sz="4000" b="1" dirty="0"/>
            </a:br>
            <a:r>
              <a:rPr lang="es-CO" sz="4000" b="1" dirty="0"/>
              <a:t>Escuela de Ciencias del Lenguaje</a:t>
            </a:r>
            <a:br>
              <a:rPr lang="es-CO" sz="4000" b="1" dirty="0"/>
            </a:br>
            <a:r>
              <a:rPr lang="es-CO" sz="4000" b="1" dirty="0"/>
              <a:t>  Licenciatura en Lenguas Extranjeras</a:t>
            </a:r>
            <a:br>
              <a:rPr lang="es-CO" sz="4000" b="1" dirty="0"/>
            </a:br>
            <a:r>
              <a:rPr lang="es-CO" sz="4000" b="1" dirty="0"/>
              <a:t>Habilidades Integradas en Inglés 3</a:t>
            </a:r>
            <a:br>
              <a:rPr lang="es-CO" sz="4000" b="1" dirty="0"/>
            </a:br>
            <a:r>
              <a:rPr lang="es-CO" sz="4000" b="1" dirty="0" smtClean="0"/>
              <a:t>Junio 15 </a:t>
            </a:r>
            <a:r>
              <a:rPr lang="es-CO" sz="4000" b="1" dirty="0"/>
              <a:t>de 2014</a:t>
            </a:r>
            <a:br>
              <a:rPr lang="es-CO" sz="4000" b="1" dirty="0"/>
            </a:br>
            <a:r>
              <a:rPr lang="es-CO" sz="4000" b="1" dirty="0" smtClean="0"/>
              <a:t>Professor</a:t>
            </a:r>
            <a:r>
              <a:rPr lang="es-CO" sz="4000" b="1" dirty="0"/>
              <a:t>: Andrés Valencia</a:t>
            </a:r>
            <a:br>
              <a:rPr lang="es-CO" sz="4000" b="1" dirty="0"/>
            </a:br>
            <a:r>
              <a:rPr lang="es-CO" sz="4000" b="1" dirty="0" err="1" smtClean="0"/>
              <a:t>Student</a:t>
            </a:r>
            <a:r>
              <a:rPr lang="es-CO" sz="4000" b="1" dirty="0" smtClean="0"/>
              <a:t>: </a:t>
            </a:r>
            <a:r>
              <a:rPr lang="es-CO" sz="4000" b="1" dirty="0"/>
              <a:t>Harold Rodriguez Echeverry</a:t>
            </a:r>
            <a:br>
              <a:rPr lang="es-CO" sz="4000" b="1" dirty="0"/>
            </a:br>
            <a:r>
              <a:rPr lang="es-CO" sz="4000" b="1" dirty="0" smtClean="0"/>
              <a:t>I.D 0328156</a:t>
            </a:r>
            <a:r>
              <a:rPr lang="es-CO" sz="4000" b="1" dirty="0"/>
              <a:t/>
            </a:r>
            <a:br>
              <a:rPr lang="es-CO" sz="4000" b="1" dirty="0"/>
            </a:br>
            <a:endParaRPr lang="es-ES" sz="4000" b="1" dirty="0"/>
          </a:p>
        </p:txBody>
      </p:sp>
      <p:pic>
        <p:nvPicPr>
          <p:cNvPr id="1026" name="Picture 2" descr="C:\Users\Usuario\Downloads\Downloads\p\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r="14376"/>
          <a:stretch/>
        </p:blipFill>
        <p:spPr bwMode="auto">
          <a:xfrm>
            <a:off x="3851920" y="116632"/>
            <a:ext cx="136924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600217"/>
              </p:ext>
            </p:extLst>
          </p:nvPr>
        </p:nvGraphicFramePr>
        <p:xfrm>
          <a:off x="323528" y="260648"/>
          <a:ext cx="8352927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54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802769"/>
              </p:ext>
            </p:extLst>
          </p:nvPr>
        </p:nvGraphicFramePr>
        <p:xfrm>
          <a:off x="323528" y="116632"/>
          <a:ext cx="8496944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66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586915"/>
              </p:ext>
            </p:extLst>
          </p:nvPr>
        </p:nvGraphicFramePr>
        <p:xfrm>
          <a:off x="179512" y="188641"/>
          <a:ext cx="849694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3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035335"/>
              </p:ext>
            </p:extLst>
          </p:nvPr>
        </p:nvGraphicFramePr>
        <p:xfrm>
          <a:off x="539552" y="476672"/>
          <a:ext cx="799288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7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183459"/>
              </p:ext>
            </p:extLst>
          </p:nvPr>
        </p:nvGraphicFramePr>
        <p:xfrm>
          <a:off x="467544" y="476672"/>
          <a:ext cx="813690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4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648370"/>
              </p:ext>
            </p:extLst>
          </p:nvPr>
        </p:nvGraphicFramePr>
        <p:xfrm>
          <a:off x="683568" y="332656"/>
          <a:ext cx="784887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12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265050"/>
              </p:ext>
            </p:extLst>
          </p:nvPr>
        </p:nvGraphicFramePr>
        <p:xfrm>
          <a:off x="467544" y="404664"/>
          <a:ext cx="820891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015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158641"/>
              </p:ext>
            </p:extLst>
          </p:nvPr>
        </p:nvGraphicFramePr>
        <p:xfrm>
          <a:off x="323528" y="476672"/>
          <a:ext cx="828092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58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912846"/>
              </p:ext>
            </p:extLst>
          </p:nvPr>
        </p:nvGraphicFramePr>
        <p:xfrm>
          <a:off x="611560" y="404664"/>
          <a:ext cx="820891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28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216490"/>
              </p:ext>
            </p:extLst>
          </p:nvPr>
        </p:nvGraphicFramePr>
        <p:xfrm>
          <a:off x="323528" y="404664"/>
          <a:ext cx="849694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01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062" y="50048"/>
            <a:ext cx="9119937" cy="5035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b="1" dirty="0" smtClean="0"/>
              <a:t>Final Project:</a:t>
            </a:r>
            <a:br>
              <a:rPr lang="es-CO" b="1" dirty="0" smtClean="0"/>
            </a:br>
            <a:r>
              <a:rPr lang="es-CO" b="1" dirty="0" smtClean="0"/>
              <a:t>“Stereotypes in Univalle</a:t>
            </a:r>
            <a:r>
              <a:rPr lang="es-CO" b="1" dirty="0"/>
              <a:t> </a:t>
            </a:r>
            <a:r>
              <a:rPr lang="es-CO" dirty="0" smtClean="0"/>
              <a:t>”</a:t>
            </a:r>
            <a:br>
              <a:rPr lang="es-CO" dirty="0" smtClean="0"/>
            </a:br>
            <a:r>
              <a:rPr lang="es-CO" b="1" dirty="0" smtClean="0">
                <a:solidFill>
                  <a:srgbClr val="FF0000"/>
                </a:solidFill>
              </a:rPr>
              <a:t>Survey made up in Univalle about: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b="1" dirty="0" smtClean="0"/>
              <a:t>El Ágora 305 Building</a:t>
            </a:r>
            <a:br>
              <a:rPr lang="es-CO" b="1" dirty="0" smtClean="0"/>
            </a:br>
            <a:r>
              <a:rPr lang="es-CO" b="1" dirty="0" smtClean="0"/>
              <a:t>333 Álvaro Escobar Navia Building</a:t>
            </a:r>
            <a:br>
              <a:rPr lang="es-CO" b="1" dirty="0" smtClean="0"/>
            </a:br>
            <a:r>
              <a:rPr lang="es-CO" b="1" dirty="0" smtClean="0"/>
              <a:t>Julio César Cubillos Museum</a:t>
            </a:r>
            <a:br>
              <a:rPr lang="es-CO" b="1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n-US" dirty="0"/>
          </a:p>
        </p:txBody>
      </p:sp>
      <p:pic>
        <p:nvPicPr>
          <p:cNvPr id="2051" name="Picture 3" descr="C:\Users\Usuario\Videos\IMG_7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915054"/>
            <a:ext cx="3793227" cy="284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uario\Videos\IMG_7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27659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587082"/>
              </p:ext>
            </p:extLst>
          </p:nvPr>
        </p:nvGraphicFramePr>
        <p:xfrm>
          <a:off x="395536" y="404664"/>
          <a:ext cx="849694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58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684457"/>
              </p:ext>
            </p:extLst>
          </p:nvPr>
        </p:nvGraphicFramePr>
        <p:xfrm>
          <a:off x="323528" y="476672"/>
          <a:ext cx="835292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46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496" y="1"/>
            <a:ext cx="9108503" cy="6955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</a:rPr>
              <a:t>Curiosities facts</a:t>
            </a:r>
          </a:p>
          <a:p>
            <a:pPr lvl="0" algn="ctr"/>
            <a:endParaRPr lang="en-US" sz="2200" b="1" dirty="0" smtClean="0">
              <a:solidFill>
                <a:srgbClr val="FF0000"/>
              </a:solidFill>
            </a:endParaRPr>
          </a:p>
          <a:p>
            <a:pPr lvl="0"/>
            <a:r>
              <a:rPr lang="en-US" sz="2200" dirty="0" smtClean="0"/>
              <a:t>* One person visits daily El Ágora Building, the 333 Álvaro Escobar </a:t>
            </a:r>
            <a:r>
              <a:rPr lang="en-US" sz="2200" dirty="0" err="1" smtClean="0"/>
              <a:t>Navia</a:t>
            </a:r>
            <a:r>
              <a:rPr lang="en-US" sz="2200" dirty="0" smtClean="0"/>
              <a:t> Building and the Julio César Cubillos Museum. Is the professor </a:t>
            </a:r>
            <a:r>
              <a:rPr lang="en-US" sz="2200" dirty="0" smtClean="0"/>
              <a:t>William </a:t>
            </a:r>
            <a:r>
              <a:rPr lang="en-US" sz="2200" dirty="0" smtClean="0"/>
              <a:t>in charge</a:t>
            </a:r>
            <a:r>
              <a:rPr lang="en-US" sz="2200" dirty="0" smtClean="0"/>
              <a:t> of the Museum.</a:t>
            </a:r>
            <a:endParaRPr lang="es-ES" sz="2200" dirty="0" smtClean="0"/>
          </a:p>
          <a:p>
            <a:pPr lvl="0"/>
            <a:r>
              <a:rPr lang="en-US" sz="2200" dirty="0" smtClean="0"/>
              <a:t>*One professor of </a:t>
            </a:r>
            <a:r>
              <a:rPr lang="en-US" sz="2200" dirty="0" err="1" smtClean="0"/>
              <a:t>Escuela</a:t>
            </a:r>
            <a:r>
              <a:rPr lang="en-US" sz="2200" dirty="0" smtClean="0"/>
              <a:t> de </a:t>
            </a:r>
            <a:r>
              <a:rPr lang="en-US" sz="2200" dirty="0" err="1" smtClean="0"/>
              <a:t>Ciencias</a:t>
            </a:r>
            <a:r>
              <a:rPr lang="en-US" sz="2200" dirty="0" smtClean="0"/>
              <a:t> del </a:t>
            </a:r>
            <a:r>
              <a:rPr lang="en-US" sz="2200" dirty="0" err="1" smtClean="0"/>
              <a:t>lenguaje</a:t>
            </a:r>
            <a:r>
              <a:rPr lang="en-US" sz="2200" dirty="0" smtClean="0"/>
              <a:t> still doesn´t know the El Ágora Building. </a:t>
            </a:r>
            <a:endParaRPr lang="es-ES" sz="2200" dirty="0" smtClean="0"/>
          </a:p>
          <a:p>
            <a:pPr lvl="0"/>
            <a:r>
              <a:rPr lang="en-US" sz="2200" dirty="0" smtClean="0"/>
              <a:t>* One student visits daily the 333 Álvaro Escobar </a:t>
            </a:r>
            <a:r>
              <a:rPr lang="en-US" sz="2200" dirty="0" err="1" smtClean="0"/>
              <a:t>Navia</a:t>
            </a:r>
            <a:r>
              <a:rPr lang="en-US" sz="2200" dirty="0" smtClean="0"/>
              <a:t> Building because she works </a:t>
            </a:r>
            <a:r>
              <a:rPr lang="en-US" sz="2200" dirty="0" err="1" smtClean="0"/>
              <a:t>thare</a:t>
            </a:r>
            <a:r>
              <a:rPr lang="en-US" sz="2200" dirty="0" smtClean="0"/>
              <a:t> as a monitor.</a:t>
            </a:r>
            <a:endParaRPr lang="es-ES" sz="2200" dirty="0" smtClean="0"/>
          </a:p>
          <a:p>
            <a:pPr lvl="0"/>
            <a:r>
              <a:rPr lang="en-US" sz="2200" dirty="0" smtClean="0"/>
              <a:t>* One professor visits daily the El Ágora Building because she teaches in oil painting classes. She doesn´t know the   333 Álvaro Escobar </a:t>
            </a:r>
            <a:r>
              <a:rPr lang="en-US" sz="2200" dirty="0" err="1" smtClean="0"/>
              <a:t>Navia</a:t>
            </a:r>
            <a:r>
              <a:rPr lang="en-US" sz="2200" dirty="0" smtClean="0"/>
              <a:t> Building and the Julio César Cubillos Museum in </a:t>
            </a:r>
            <a:r>
              <a:rPr lang="en-US" sz="2200" dirty="0" err="1" smtClean="0"/>
              <a:t>Univalle</a:t>
            </a:r>
            <a:r>
              <a:rPr lang="en-US" sz="2200" dirty="0" smtClean="0"/>
              <a:t>.  </a:t>
            </a:r>
            <a:endParaRPr lang="es-ES" sz="2200" dirty="0" smtClean="0"/>
          </a:p>
          <a:p>
            <a:pPr lvl="0"/>
            <a:r>
              <a:rPr lang="en-US" sz="2200" dirty="0" smtClean="0"/>
              <a:t>* One student visits daily the Julio César Cubillos Museum because she works there as a monitor student.</a:t>
            </a:r>
            <a:endParaRPr lang="es-ES" sz="2200" dirty="0" smtClean="0"/>
          </a:p>
          <a:p>
            <a:pPr lvl="0"/>
            <a:r>
              <a:rPr lang="en-US" sz="2200" dirty="0" smtClean="0"/>
              <a:t>* One student doesn´t know the Building El Ágora and the Julio César Cubillos Museum</a:t>
            </a:r>
            <a:r>
              <a:rPr lang="en-US" sz="2200" dirty="0" smtClean="0"/>
              <a:t> yet.</a:t>
            </a:r>
            <a:r>
              <a:rPr lang="en-US" sz="2200" dirty="0" smtClean="0"/>
              <a:t> She is Marion Dpuvoi</a:t>
            </a:r>
            <a:r>
              <a:rPr lang="en-US" sz="2200" dirty="0" smtClean="0"/>
              <a:t>… </a:t>
            </a:r>
            <a:r>
              <a:rPr lang="en-US" sz="2200" dirty="0" smtClean="0"/>
              <a:t>a foreign student and she worked as a professor in French area in </a:t>
            </a:r>
            <a:r>
              <a:rPr lang="en-US" sz="2200" dirty="0" err="1" smtClean="0"/>
              <a:t>Escuela</a:t>
            </a:r>
            <a:r>
              <a:rPr lang="en-US" sz="2200" dirty="0" smtClean="0"/>
              <a:t> de </a:t>
            </a:r>
            <a:r>
              <a:rPr lang="en-US" sz="2200" dirty="0" err="1" smtClean="0"/>
              <a:t>Ciencias</a:t>
            </a:r>
            <a:r>
              <a:rPr lang="en-US" sz="2200" dirty="0" smtClean="0"/>
              <a:t> del </a:t>
            </a:r>
            <a:r>
              <a:rPr lang="en-US" sz="2200" dirty="0" err="1" smtClean="0"/>
              <a:t>lenguaje</a:t>
            </a:r>
            <a:r>
              <a:rPr lang="en-US" sz="2200" dirty="0" smtClean="0"/>
              <a:t>.</a:t>
            </a:r>
            <a:endParaRPr lang="es-ES" sz="2200" dirty="0" smtClean="0"/>
          </a:p>
          <a:p>
            <a:pPr lvl="0"/>
            <a:r>
              <a:rPr lang="en-US" sz="2200" dirty="0" smtClean="0"/>
              <a:t>* One student visits daily El Ágora Building because she works there as a monitor.</a:t>
            </a:r>
            <a:endParaRPr lang="es-ES" sz="2200" dirty="0" smtClean="0"/>
          </a:p>
          <a:p>
            <a:pPr marL="342900" lvl="0" indent="-342900">
              <a:buFont typeface="Arial" charset="0"/>
              <a:buChar char="•"/>
            </a:pPr>
            <a:r>
              <a:rPr lang="en-US" sz="2200" dirty="0" smtClean="0"/>
              <a:t>One janitor only knows the Julio César Cubillos Museum in </a:t>
            </a:r>
            <a:r>
              <a:rPr lang="en-US" sz="2200" dirty="0" err="1" smtClean="0"/>
              <a:t>Univalle</a:t>
            </a:r>
            <a:r>
              <a:rPr 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5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42" y="0"/>
            <a:ext cx="9092825" cy="685799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en-US" sz="2700" b="1" dirty="0" smtClean="0">
                <a:solidFill>
                  <a:schemeClr val="tx1"/>
                </a:solidFill>
              </a:rPr>
              <a:t>Curiosities Answers of the Survey:</a:t>
            </a:r>
            <a:r>
              <a:rPr lang="en-US" sz="2200" b="1" dirty="0" smtClean="0">
                <a:solidFill>
                  <a:srgbClr val="FF0000"/>
                </a:solidFill>
              </a:rPr>
              <a:t/>
            </a:r>
            <a:br>
              <a:rPr lang="en-US" sz="2200" b="1" dirty="0" smtClean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How many times did you know it…?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u="sng" dirty="0" smtClean="0">
                <a:solidFill>
                  <a:schemeClr val="tx1"/>
                </a:solidFill>
              </a:rPr>
              <a:t>El Ágora:</a:t>
            </a:r>
            <a:r>
              <a:rPr lang="en-US" sz="2200" b="1" u="sng" dirty="0" smtClean="0"/>
              <a:t/>
            </a:r>
            <a:br>
              <a:rPr lang="en-US" sz="2200" b="1" u="sng" dirty="0" smtClean="0"/>
            </a:br>
            <a:r>
              <a:rPr lang="en-US" sz="2200" dirty="0"/>
              <a:t>Since it was the foundation.</a:t>
            </a:r>
            <a:br>
              <a:rPr lang="en-US" sz="2200" dirty="0"/>
            </a:br>
            <a:r>
              <a:rPr lang="en-US" sz="2200" b="1" u="sng" dirty="0" smtClean="0">
                <a:solidFill>
                  <a:schemeClr val="tx1"/>
                </a:solidFill>
              </a:rPr>
              <a:t>333 Building: </a:t>
            </a:r>
            <a:r>
              <a:rPr lang="en-US" sz="2200" b="1" u="sng" dirty="0" smtClean="0"/>
              <a:t/>
            </a:r>
            <a:br>
              <a:rPr lang="en-US" sz="2200" b="1" u="sng" dirty="0" smtClean="0"/>
            </a:br>
            <a:r>
              <a:rPr lang="en-US" sz="2200" dirty="0"/>
              <a:t>I know it twenty four years ago when I stared to work </a:t>
            </a:r>
            <a:r>
              <a:rPr lang="en-US" sz="2200" dirty="0" smtClean="0"/>
              <a:t>here.</a:t>
            </a:r>
            <a:br>
              <a:rPr lang="en-US" sz="2200" dirty="0" smtClean="0"/>
            </a:br>
            <a:r>
              <a:rPr lang="en-US" sz="2200" b="1" u="sng" dirty="0">
                <a:solidFill>
                  <a:schemeClr val="tx1"/>
                </a:solidFill>
              </a:rPr>
              <a:t>Julio C. </a:t>
            </a:r>
            <a:r>
              <a:rPr lang="en-US" sz="2200" b="1" u="sng" dirty="0" smtClean="0">
                <a:solidFill>
                  <a:schemeClr val="tx1"/>
                </a:solidFill>
              </a:rPr>
              <a:t>Cubillos Museum: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>Since I was gathering some archeological pieces.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>
                <a:solidFill>
                  <a:srgbClr val="FF0000"/>
                </a:solidFill>
              </a:rPr>
              <a:t>Why did you go there?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u="sng" dirty="0">
                <a:solidFill>
                  <a:schemeClr val="tx1"/>
                </a:solidFill>
              </a:rPr>
              <a:t>El Ágora</a:t>
            </a:r>
            <a:r>
              <a:rPr lang="en-US" sz="2200" b="1" u="sng" dirty="0" smtClean="0">
                <a:solidFill>
                  <a:schemeClr val="tx1"/>
                </a:solidFill>
              </a:rPr>
              <a:t>:</a:t>
            </a:r>
            <a:r>
              <a:rPr lang="en-US" sz="2200" b="1" u="sng" dirty="0" smtClean="0"/>
              <a:t/>
            </a:r>
            <a:br>
              <a:rPr lang="en-US" sz="2200" b="1" u="sng" dirty="0" smtClean="0"/>
            </a:br>
            <a:r>
              <a:rPr lang="en-US" sz="2200" dirty="0"/>
              <a:t>It´s impossible not to see it , it’s seen from the </a:t>
            </a:r>
            <a:r>
              <a:rPr lang="en-US" sz="2200" dirty="0" smtClean="0"/>
              <a:t>street.</a:t>
            </a:r>
            <a:r>
              <a:rPr lang="en-US" sz="2200" b="1" u="sng" dirty="0"/>
              <a:t/>
            </a:r>
            <a:br>
              <a:rPr lang="en-US" sz="2200" b="1" u="sng" dirty="0"/>
            </a:br>
            <a:r>
              <a:rPr lang="en-US" sz="2200" b="1" u="sng" dirty="0">
                <a:solidFill>
                  <a:schemeClr val="tx1"/>
                </a:solidFill>
              </a:rPr>
              <a:t>333 Building: </a:t>
            </a:r>
            <a:r>
              <a:rPr lang="en-US" sz="2200" b="1" u="sng" dirty="0" smtClean="0"/>
              <a:t/>
            </a:r>
            <a:br>
              <a:rPr lang="en-US" sz="2200" b="1" u="sng" dirty="0" smtClean="0"/>
            </a:br>
            <a:r>
              <a:rPr lang="en-US" sz="2200" dirty="0"/>
              <a:t>It was the intelligent building at that time</a:t>
            </a:r>
            <a:r>
              <a:rPr lang="en-US" sz="2200" dirty="0" smtClean="0"/>
              <a:t>.</a:t>
            </a:r>
            <a:r>
              <a:rPr lang="en-US" sz="2200" b="1" u="sng" dirty="0"/>
              <a:t/>
            </a:r>
            <a:br>
              <a:rPr lang="en-US" sz="2200" b="1" u="sng" dirty="0"/>
            </a:br>
            <a:r>
              <a:rPr lang="en-US" sz="2200" b="1" u="sng" dirty="0">
                <a:solidFill>
                  <a:schemeClr val="tx1"/>
                </a:solidFill>
              </a:rPr>
              <a:t>Julio C. Cubillos Museum: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Because I live here.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dirty="0">
                <a:solidFill>
                  <a:srgbClr val="FF0000"/>
                </a:solidFill>
              </a:rPr>
              <a:t>What´s in there?</a:t>
            </a:r>
            <a:r>
              <a:rPr lang="en-US" dirty="0"/>
              <a:t/>
            </a:r>
            <a:br>
              <a:rPr lang="en-US" dirty="0"/>
            </a:br>
            <a:r>
              <a:rPr lang="en-US" sz="2200" b="1" u="sng" dirty="0">
                <a:solidFill>
                  <a:schemeClr val="tx1"/>
                </a:solidFill>
              </a:rPr>
              <a:t>El Ágora</a:t>
            </a:r>
            <a:r>
              <a:rPr lang="en-US" sz="2200" b="1" u="sng" dirty="0" smtClean="0">
                <a:solidFill>
                  <a:schemeClr val="tx1"/>
                </a:solidFill>
              </a:rPr>
              <a:t>:</a:t>
            </a:r>
            <a:r>
              <a:rPr lang="en-US" sz="2200" b="1" u="sng" dirty="0" smtClean="0"/>
              <a:t/>
            </a:r>
            <a:br>
              <a:rPr lang="en-US" sz="2200" b="1" u="sng" dirty="0" smtClean="0"/>
            </a:br>
            <a:r>
              <a:rPr lang="en-US" sz="2000" dirty="0"/>
              <a:t>There is a waiting </a:t>
            </a:r>
            <a:r>
              <a:rPr lang="en-US" sz="2000" dirty="0" smtClean="0"/>
              <a:t>room.</a:t>
            </a:r>
            <a:r>
              <a:rPr lang="en-US" sz="2200" b="1" u="sng" dirty="0"/>
              <a:t/>
            </a:r>
            <a:br>
              <a:rPr lang="en-US" sz="2200" b="1" u="sng" dirty="0"/>
            </a:br>
            <a:r>
              <a:rPr lang="en-US" sz="2200" b="1" u="sng" dirty="0">
                <a:solidFill>
                  <a:schemeClr val="tx1"/>
                </a:solidFill>
              </a:rPr>
              <a:t>333 Building</a:t>
            </a:r>
            <a:r>
              <a:rPr lang="en-US" sz="2200" b="1" u="sng" dirty="0" smtClean="0">
                <a:solidFill>
                  <a:schemeClr val="tx1"/>
                </a:solidFill>
              </a:rPr>
              <a:t>:</a:t>
            </a:r>
            <a:r>
              <a:rPr lang="en-US" sz="2200" b="1" u="sng" dirty="0" smtClean="0"/>
              <a:t/>
            </a:r>
            <a:br>
              <a:rPr lang="en-US" sz="2200" b="1" u="sng" dirty="0" smtClean="0"/>
            </a:br>
            <a:r>
              <a:rPr lang="en-US" sz="2000" dirty="0"/>
              <a:t>There are </a:t>
            </a:r>
            <a:r>
              <a:rPr lang="en-US" sz="2000" dirty="0" err="1"/>
              <a:t>Primiparos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200" b="1" u="sng" dirty="0" smtClean="0">
                <a:solidFill>
                  <a:schemeClr val="tx1"/>
                </a:solidFill>
              </a:rPr>
              <a:t>Julio </a:t>
            </a:r>
            <a:r>
              <a:rPr lang="en-US" sz="2200" b="1" u="sng" dirty="0">
                <a:solidFill>
                  <a:schemeClr val="tx1"/>
                </a:solidFill>
              </a:rPr>
              <a:t>C. Cubillos Museum: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history of Colombia.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O" b="1" dirty="0" smtClean="0">
                <a:solidFill>
                  <a:srgbClr val="FF0000"/>
                </a:solidFill>
              </a:rPr>
              <a:t>Thanks!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Entretenimiento\fotos familia\IMG_7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15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O" b="1" dirty="0" smtClean="0">
                <a:solidFill>
                  <a:srgbClr val="FF0000"/>
                </a:solidFill>
              </a:rPr>
              <a:t>THE SURVEY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Usuario\Videos\IMG_72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3" t="20341" r="1193" b="16591"/>
          <a:stretch/>
        </p:blipFill>
        <p:spPr bwMode="auto">
          <a:xfrm>
            <a:off x="-180528" y="1511572"/>
            <a:ext cx="9324528" cy="534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es-ES_tradnl" sz="2800" b="1" dirty="0" smtClean="0"/>
              <a:t>GENDER OF THE SURVEY</a:t>
            </a:r>
            <a:br>
              <a:rPr lang="es-ES_tradnl" sz="2800" b="1" dirty="0" smtClean="0"/>
            </a:br>
            <a:r>
              <a:rPr lang="es-ES_tradnl" sz="2800" b="1" dirty="0" smtClean="0"/>
              <a:t>TOTAL: 60 PEOPLE  </a:t>
            </a:r>
            <a:r>
              <a:rPr lang="es-ES_tradnl" sz="2800" dirty="0" smtClean="0"/>
              <a:t/>
            </a:r>
            <a:br>
              <a:rPr lang="es-ES_tradnl" sz="2800" dirty="0" smtClean="0"/>
            </a:br>
            <a:r>
              <a:rPr lang="es-ES_tradnl" sz="2800" b="1" dirty="0" smtClean="0">
                <a:solidFill>
                  <a:srgbClr val="FF0000"/>
                </a:solidFill>
              </a:rPr>
              <a:t>MEN</a:t>
            </a:r>
            <a:r>
              <a:rPr lang="es-ES_tradnl" sz="2800" dirty="0" smtClean="0"/>
              <a:t> 19</a:t>
            </a:r>
            <a:br>
              <a:rPr lang="es-ES_tradnl" sz="2800" dirty="0" smtClean="0"/>
            </a:br>
            <a:r>
              <a:rPr lang="es-ES_trad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WOMEN</a:t>
            </a:r>
            <a:r>
              <a:rPr lang="es-ES_tradnl" sz="2800" dirty="0" smtClean="0"/>
              <a:t> 41</a:t>
            </a:r>
            <a:endParaRPr lang="es-ES" sz="2800" dirty="0"/>
          </a:p>
        </p:txBody>
      </p:sp>
      <p:graphicFrame>
        <p:nvGraphicFramePr>
          <p:cNvPr id="7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41195"/>
              </p:ext>
            </p:extLst>
          </p:nvPr>
        </p:nvGraphicFramePr>
        <p:xfrm>
          <a:off x="395536" y="2132856"/>
          <a:ext cx="8496944" cy="4005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65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311022"/>
              </p:ext>
            </p:extLst>
          </p:nvPr>
        </p:nvGraphicFramePr>
        <p:xfrm>
          <a:off x="251520" y="260648"/>
          <a:ext cx="864096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20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664880"/>
              </p:ext>
            </p:extLst>
          </p:nvPr>
        </p:nvGraphicFramePr>
        <p:xfrm>
          <a:off x="395536" y="476672"/>
          <a:ext cx="79208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820490"/>
              </p:ext>
            </p:extLst>
          </p:nvPr>
        </p:nvGraphicFramePr>
        <p:xfrm>
          <a:off x="395536" y="476672"/>
          <a:ext cx="79928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25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814"/>
            <a:ext cx="9144000" cy="684618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Do you know In Univalle…?</a:t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endParaRPr lang="en-US" dirty="0"/>
          </a:p>
        </p:txBody>
      </p:sp>
      <p:pic>
        <p:nvPicPr>
          <p:cNvPr id="4098" name="Picture 2" descr="C:\Users\Usuario\Videos\IMG_7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1419"/>
            <a:ext cx="4087805" cy="278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uario\Videos\IMG_7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44" y="2348880"/>
            <a:ext cx="3851920" cy="27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uario\Videos\IMG_7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82171"/>
            <a:ext cx="3833263" cy="287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406880"/>
              </p:ext>
            </p:extLst>
          </p:nvPr>
        </p:nvGraphicFramePr>
        <p:xfrm>
          <a:off x="683568" y="620688"/>
          <a:ext cx="7758608" cy="554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91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347</Words>
  <Application>Microsoft Office PowerPoint</Application>
  <PresentationFormat>Presentación en pantalla (4:3)</PresentationFormat>
  <Paragraphs>35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   Universidad del Valle Facultad de Humanidades Escuela de Ciencias del Lenguaje   Licenciatura en Lenguas Extranjeras Habilidades Integradas en Inglés 3 Junio 15 de 2014 Professor: Andrés Valencia Student: Harold Rodriguez Echeverry I.D 0328156 </vt:lpstr>
      <vt:lpstr>Final Project: “Stereotypes in Univalle ” Survey made up in Univalle about: El Ágora 305 Building 333 Álvaro Escobar Navia Building Julio César Cubillos Museum  </vt:lpstr>
      <vt:lpstr>THE SURVEY</vt:lpstr>
      <vt:lpstr>GENDER OF THE SURVEY TOTAL: 60 PEOPLE   MEN 19 WOMEN 41</vt:lpstr>
      <vt:lpstr>Presentación de PowerPoint</vt:lpstr>
      <vt:lpstr>Presentación de PowerPoint</vt:lpstr>
      <vt:lpstr>Presentación de PowerPoint</vt:lpstr>
      <vt:lpstr>Do you know In Univalle…?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Curiosities Answers of the Survey: How many times did you know it…? El Ágora: Since it was the foundation. 333 Building:  I know it twenty four years ago when I stared to work here. Julio C. Cubillos Museum: Since I was gathering some archeological pieces. Why did you go there? El Ágora: It´s impossible not to see it , it’s seen from the street. 333 Building:  It was the intelligent building at that time. Julio C. Cubillos Museum: Because I live here. What´s in there? El Ágora: There is a waiting room. 333 Building: There are Primiparos  Julio C. Cubillos Museum: The history of Colombia.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OF THE SURVEY TOTAL PEOPLE  60 MEN 19 WOMEN 41</dc:title>
  <dc:creator>MARTHICA</dc:creator>
  <cp:lastModifiedBy>Usuario</cp:lastModifiedBy>
  <cp:revision>36</cp:revision>
  <dcterms:created xsi:type="dcterms:W3CDTF">2014-06-16T01:28:18Z</dcterms:created>
  <dcterms:modified xsi:type="dcterms:W3CDTF">2014-06-16T05:19:13Z</dcterms:modified>
</cp:coreProperties>
</file>